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handoutMasterIdLst>
    <p:handoutMasterId r:id="rId10"/>
  </p:handoutMasterIdLst>
  <p:sldIdLst>
    <p:sldId id="256" r:id="rId2"/>
    <p:sldId id="257" r:id="rId3"/>
    <p:sldId id="258" r:id="rId4"/>
    <p:sldId id="259" r:id="rId5"/>
    <p:sldId id="260" r:id="rId6"/>
    <p:sldId id="261" r:id="rId7"/>
    <p:sldId id="262" r:id="rId8"/>
    <p:sldId id="263" r:id="rId9"/>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C698741E-C714-40DB-852B-39D958AA1E07}" type="datetimeFigureOut">
              <a:rPr lang="en-US" smtClean="0"/>
              <a:t>11/10/2016</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6E00B3D9-E7A5-4C2F-9D66-2704CF49E6D9}" type="slidenum">
              <a:rPr lang="en-US" smtClean="0"/>
              <a:t>‹#›</a:t>
            </a:fld>
            <a:endParaRPr lang="en-US"/>
          </a:p>
        </p:txBody>
      </p:sp>
    </p:spTree>
    <p:extLst>
      <p:ext uri="{BB962C8B-B14F-4D97-AF65-F5344CB8AC3E}">
        <p14:creationId xmlns:p14="http://schemas.microsoft.com/office/powerpoint/2010/main" val="326483669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11/10/2016</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11/10/2016</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11/10/2016</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11/10/2016</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11/10/2016</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file:///C:\Users\Imran\Desktop\Principles%20of%20Social%20Work.docx#_ftn2" TargetMode="External"/><Relationship Id="rId2" Type="http://schemas.openxmlformats.org/officeDocument/2006/relationships/hyperlink" Target="file:///C:\Users\Imran\Desktop\Principles%20of%20Social%20Work.docx#_ftn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file:///C:\Users\Imran\Desktop\Principles%20of%20Social%20Work.docx#_ftn10" TargetMode="External"/><Relationship Id="rId2" Type="http://schemas.openxmlformats.org/officeDocument/2006/relationships/hyperlink" Target="file:///C:\Users\Imran\Desktop\Principles%20of%20Social%20Work.docx#_ftn9"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file:///C:\Users\Imran\Desktop\Principles%20of%20Social%20Work.docx#_ftn1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890352"/>
          </a:xfrm>
        </p:spPr>
        <p:txBody>
          <a:bodyPr/>
          <a:lstStyle/>
          <a:p>
            <a:r>
              <a:rPr lang="en-US" sz="4800" smtClean="0"/>
              <a:t>Principle </a:t>
            </a:r>
            <a:r>
              <a:rPr lang="en-US" sz="4800" dirty="0" smtClean="0"/>
              <a:t>of social work</a:t>
            </a:r>
            <a:endParaRPr lang="en-US" sz="4800" dirty="0"/>
          </a:p>
        </p:txBody>
      </p:sp>
      <p:sp>
        <p:nvSpPr>
          <p:cNvPr id="3" name="Subtitle 2"/>
          <p:cNvSpPr>
            <a:spLocks noGrp="1"/>
          </p:cNvSpPr>
          <p:nvPr>
            <p:ph type="subTitle" idx="1"/>
          </p:nvPr>
        </p:nvSpPr>
        <p:spPr>
          <a:xfrm>
            <a:off x="2679906" y="3863661"/>
            <a:ext cx="6831673" cy="1178855"/>
          </a:xfrm>
        </p:spPr>
        <p:txBody>
          <a:bodyPr>
            <a:normAutofit/>
          </a:bodyPr>
          <a:lstStyle/>
          <a:p>
            <a:r>
              <a:rPr lang="en-US" dirty="0" smtClean="0"/>
              <a:t>BS 1</a:t>
            </a:r>
            <a:r>
              <a:rPr lang="en-US" baseline="30000" dirty="0" smtClean="0"/>
              <a:t>ST</a:t>
            </a:r>
            <a:r>
              <a:rPr lang="en-US" dirty="0" smtClean="0"/>
              <a:t> SEMESTR</a:t>
            </a:r>
          </a:p>
          <a:p>
            <a:r>
              <a:rPr lang="en-US" dirty="0" smtClean="0"/>
              <a:t>SOCIAL WORK </a:t>
            </a:r>
            <a:endParaRPr lang="en-US" dirty="0"/>
          </a:p>
        </p:txBody>
      </p:sp>
    </p:spTree>
    <p:extLst>
      <p:ext uri="{BB962C8B-B14F-4D97-AF65-F5344CB8AC3E}">
        <p14:creationId xmlns:p14="http://schemas.microsoft.com/office/powerpoint/2010/main" val="2399681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Principal ? </a:t>
            </a:r>
            <a:endParaRPr lang="en-US" dirty="0"/>
          </a:p>
        </p:txBody>
      </p:sp>
      <p:sp>
        <p:nvSpPr>
          <p:cNvPr id="3" name="Content Placeholder 2"/>
          <p:cNvSpPr>
            <a:spLocks noGrp="1"/>
          </p:cNvSpPr>
          <p:nvPr>
            <p:ph idx="1"/>
          </p:nvPr>
        </p:nvSpPr>
        <p:spPr>
          <a:xfrm>
            <a:off x="888643" y="1403797"/>
            <a:ext cx="10740980" cy="5280338"/>
          </a:xfrm>
        </p:spPr>
        <p:txBody>
          <a:bodyPr>
            <a:normAutofit lnSpcReduction="10000"/>
          </a:bodyPr>
          <a:lstStyle/>
          <a:p>
            <a:pPr algn="just"/>
            <a:r>
              <a:rPr lang="en-US" sz="4000" dirty="0">
                <a:solidFill>
                  <a:srgbClr val="333333"/>
                </a:solidFill>
                <a:latin typeface="Helvetica Neue Light"/>
              </a:rPr>
              <a:t>Dictionary meaning of the word “principle” is “the basic way in which something works”. </a:t>
            </a:r>
            <a:r>
              <a:rPr lang="en-US" sz="2400" dirty="0">
                <a:solidFill>
                  <a:srgbClr val="009EB8"/>
                </a:solidFill>
                <a:latin typeface="Calibri" panose="020F0502020204030204" pitchFamily="34" charset="0"/>
                <a:hlinkClick r:id="rId2"/>
              </a:rPr>
              <a:t>[1</a:t>
            </a:r>
            <a:r>
              <a:rPr lang="en-US" sz="2400" dirty="0" smtClean="0">
                <a:solidFill>
                  <a:srgbClr val="009EB8"/>
                </a:solidFill>
                <a:latin typeface="Calibri" panose="020F0502020204030204" pitchFamily="34" charset="0"/>
                <a:hlinkClick r:id="rId2"/>
              </a:rPr>
              <a:t>]</a:t>
            </a:r>
            <a:endParaRPr lang="en-US" sz="2400" dirty="0" smtClean="0">
              <a:solidFill>
                <a:srgbClr val="009EB8"/>
              </a:solidFill>
              <a:latin typeface="Calibri" panose="020F0502020204030204" pitchFamily="34" charset="0"/>
            </a:endParaRPr>
          </a:p>
          <a:p>
            <a:pPr marL="0" indent="0" algn="just">
              <a:buNone/>
            </a:pPr>
            <a:endParaRPr lang="en-US" sz="2400" dirty="0" smtClean="0">
              <a:solidFill>
                <a:srgbClr val="009EB8"/>
              </a:solidFill>
              <a:latin typeface="Calibri" panose="020F0502020204030204" pitchFamily="34" charset="0"/>
            </a:endParaRPr>
          </a:p>
          <a:p>
            <a:pPr algn="just"/>
            <a:r>
              <a:rPr lang="en-US" sz="4000" dirty="0" smtClean="0">
                <a:solidFill>
                  <a:srgbClr val="333333"/>
                </a:solidFill>
                <a:latin typeface="Helvetica Neue Light"/>
              </a:rPr>
              <a:t>A </a:t>
            </a:r>
            <a:r>
              <a:rPr lang="en-US" sz="4000" dirty="0">
                <a:solidFill>
                  <a:srgbClr val="333333"/>
                </a:solidFill>
                <a:latin typeface="Helvetica Neue Light"/>
              </a:rPr>
              <a:t>principle is a kind of rule, belief, or idea that guides you. You can also say a good, ethical person has a lot of principles.</a:t>
            </a:r>
            <a:r>
              <a:rPr lang="en-US" sz="2400" dirty="0">
                <a:solidFill>
                  <a:srgbClr val="009EB8"/>
                </a:solidFill>
                <a:latin typeface="Calibri" panose="020F0502020204030204" pitchFamily="34" charset="0"/>
                <a:hlinkClick r:id="rId3"/>
              </a:rPr>
              <a:t>[2</a:t>
            </a:r>
            <a:r>
              <a:rPr lang="en-US" sz="2400" dirty="0" smtClean="0">
                <a:solidFill>
                  <a:srgbClr val="009EB8"/>
                </a:solidFill>
                <a:latin typeface="Calibri" panose="020F0502020204030204" pitchFamily="34" charset="0"/>
                <a:hlinkClick r:id="rId3"/>
              </a:rPr>
              <a:t>]</a:t>
            </a:r>
            <a:endParaRPr lang="en-US" sz="2400" dirty="0" smtClean="0">
              <a:solidFill>
                <a:srgbClr val="009EB8"/>
              </a:solidFill>
              <a:latin typeface="Calibri" panose="020F0502020204030204" pitchFamily="34" charset="0"/>
            </a:endParaRPr>
          </a:p>
          <a:p>
            <a:pPr algn="just"/>
            <a:endParaRPr lang="en-US" sz="2400" dirty="0" smtClean="0">
              <a:solidFill>
                <a:srgbClr val="009EB8"/>
              </a:solidFill>
              <a:latin typeface="Calibri" panose="020F0502020204030204" pitchFamily="34" charset="0"/>
            </a:endParaRPr>
          </a:p>
          <a:p>
            <a:pPr algn="just"/>
            <a:r>
              <a:rPr lang="en-US" sz="4000" dirty="0">
                <a:solidFill>
                  <a:srgbClr val="333333"/>
                </a:solidFill>
                <a:latin typeface="Helvetica Neue Light"/>
              </a:rPr>
              <a:t>Thus, in simple words, principles are “the basic ways in which something works.”</a:t>
            </a:r>
          </a:p>
          <a:p>
            <a:endParaRPr lang="en-US" dirty="0"/>
          </a:p>
        </p:txBody>
      </p:sp>
    </p:spTree>
    <p:extLst>
      <p:ext uri="{BB962C8B-B14F-4D97-AF65-F5344CB8AC3E}">
        <p14:creationId xmlns:p14="http://schemas.microsoft.com/office/powerpoint/2010/main" val="37174798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0456"/>
            <a:ext cx="9601200" cy="1223493"/>
          </a:xfrm>
        </p:spPr>
        <p:txBody>
          <a:bodyPr/>
          <a:lstStyle/>
          <a:p>
            <a:r>
              <a:rPr lang="en-US" dirty="0" smtClean="0"/>
              <a:t>Principle of Social Work</a:t>
            </a:r>
            <a:endParaRPr lang="en-US" dirty="0"/>
          </a:p>
        </p:txBody>
      </p:sp>
      <p:sp>
        <p:nvSpPr>
          <p:cNvPr id="3" name="Content Placeholder 2"/>
          <p:cNvSpPr>
            <a:spLocks noGrp="1"/>
          </p:cNvSpPr>
          <p:nvPr>
            <p:ph idx="1"/>
          </p:nvPr>
        </p:nvSpPr>
        <p:spPr>
          <a:xfrm>
            <a:off x="914399" y="1094703"/>
            <a:ext cx="10663707" cy="5344733"/>
          </a:xfrm>
        </p:spPr>
        <p:txBody>
          <a:bodyPr>
            <a:normAutofit/>
          </a:bodyPr>
          <a:lstStyle/>
          <a:p>
            <a:pPr marL="0" indent="0" algn="just">
              <a:buNone/>
            </a:pPr>
            <a:r>
              <a:rPr lang="en-US" sz="3200" dirty="0" smtClean="0">
                <a:solidFill>
                  <a:srgbClr val="333333"/>
                </a:solidFill>
                <a:latin typeface="Helvetica Neue Light"/>
              </a:rPr>
              <a:t>There </a:t>
            </a:r>
            <a:r>
              <a:rPr lang="en-US" sz="3200" dirty="0">
                <a:solidFill>
                  <a:srgbClr val="333333"/>
                </a:solidFill>
                <a:latin typeface="Helvetica Neue Light"/>
              </a:rPr>
              <a:t>have been a variety of principles of social work put forward by various authors. </a:t>
            </a:r>
            <a:endParaRPr lang="en-US" sz="3200" dirty="0" smtClean="0">
              <a:solidFill>
                <a:srgbClr val="333333"/>
              </a:solidFill>
              <a:latin typeface="Helvetica Neue Light"/>
            </a:endParaRPr>
          </a:p>
          <a:p>
            <a:pPr marL="0" indent="0" algn="just">
              <a:buNone/>
            </a:pPr>
            <a:r>
              <a:rPr lang="en-US" sz="3200" dirty="0" smtClean="0">
                <a:solidFill>
                  <a:srgbClr val="333333"/>
                </a:solidFill>
                <a:latin typeface="Helvetica Neue Light"/>
              </a:rPr>
              <a:t>However</a:t>
            </a:r>
            <a:r>
              <a:rPr lang="en-US" sz="3200" dirty="0">
                <a:solidFill>
                  <a:srgbClr val="333333"/>
                </a:solidFill>
                <a:latin typeface="Helvetica Neue Light"/>
              </a:rPr>
              <a:t>, the following are the most common to all authors</a:t>
            </a:r>
            <a:r>
              <a:rPr lang="en-US" sz="3200" dirty="0" smtClean="0">
                <a:solidFill>
                  <a:srgbClr val="333333"/>
                </a:solidFill>
                <a:latin typeface="Helvetica Neue Light"/>
              </a:rPr>
              <a:t>:</a:t>
            </a:r>
          </a:p>
          <a:p>
            <a:pPr marL="612648" indent="-457200">
              <a:buFont typeface="+mj-lt"/>
              <a:buAutoNum type="arabicPeriod"/>
            </a:pPr>
            <a:r>
              <a:rPr lang="en-US" sz="3200" dirty="0" smtClean="0">
                <a:solidFill>
                  <a:srgbClr val="333333"/>
                </a:solidFill>
                <a:latin typeface="Helvetica Neue Light"/>
              </a:rPr>
              <a:t>Principle </a:t>
            </a:r>
            <a:r>
              <a:rPr lang="en-US" sz="3200" dirty="0">
                <a:solidFill>
                  <a:srgbClr val="333333"/>
                </a:solidFill>
                <a:latin typeface="Helvetica Neue Light"/>
              </a:rPr>
              <a:t>of </a:t>
            </a:r>
            <a:r>
              <a:rPr lang="en-US" sz="3200" dirty="0" smtClean="0">
                <a:solidFill>
                  <a:srgbClr val="333333"/>
                </a:solidFill>
                <a:latin typeface="Helvetica Neue Light"/>
              </a:rPr>
              <a:t>Acceptance</a:t>
            </a:r>
          </a:p>
          <a:p>
            <a:pPr marL="612648" indent="-457200">
              <a:buFont typeface="+mj-lt"/>
              <a:buAutoNum type="arabicPeriod"/>
            </a:pPr>
            <a:r>
              <a:rPr lang="en-US" sz="3200" dirty="0" smtClean="0">
                <a:solidFill>
                  <a:srgbClr val="333333"/>
                </a:solidFill>
                <a:latin typeface="Helvetica Neue Light"/>
              </a:rPr>
              <a:t>Principle </a:t>
            </a:r>
            <a:r>
              <a:rPr lang="en-US" sz="3200" dirty="0">
                <a:solidFill>
                  <a:srgbClr val="333333"/>
                </a:solidFill>
                <a:latin typeface="Helvetica Neue Light"/>
              </a:rPr>
              <a:t>of </a:t>
            </a:r>
            <a:r>
              <a:rPr lang="en-US" sz="3200" dirty="0" smtClean="0">
                <a:solidFill>
                  <a:srgbClr val="333333"/>
                </a:solidFill>
                <a:latin typeface="Helvetica Neue Light"/>
              </a:rPr>
              <a:t>Individualization</a:t>
            </a:r>
          </a:p>
          <a:p>
            <a:pPr marL="612648" indent="-457200">
              <a:buFont typeface="+mj-lt"/>
              <a:buAutoNum type="arabicPeriod"/>
            </a:pPr>
            <a:r>
              <a:rPr lang="en-US" sz="3200" dirty="0" smtClean="0">
                <a:solidFill>
                  <a:srgbClr val="333333"/>
                </a:solidFill>
                <a:latin typeface="Helvetica Neue Light"/>
              </a:rPr>
              <a:t>Principle </a:t>
            </a:r>
            <a:r>
              <a:rPr lang="en-US" sz="3200" dirty="0">
                <a:solidFill>
                  <a:srgbClr val="333333"/>
                </a:solidFill>
                <a:latin typeface="Helvetica Neue Light"/>
              </a:rPr>
              <a:t>of </a:t>
            </a:r>
            <a:r>
              <a:rPr lang="en-US" sz="3200" dirty="0" smtClean="0">
                <a:solidFill>
                  <a:srgbClr val="333333"/>
                </a:solidFill>
                <a:latin typeface="Helvetica Neue Light"/>
              </a:rPr>
              <a:t>Self-Determination</a:t>
            </a:r>
          </a:p>
          <a:p>
            <a:pPr marL="612648" indent="-457200">
              <a:buFont typeface="+mj-lt"/>
              <a:buAutoNum type="arabicPeriod"/>
            </a:pPr>
            <a:r>
              <a:rPr lang="en-US" sz="3200" dirty="0" smtClean="0">
                <a:solidFill>
                  <a:srgbClr val="333333"/>
                </a:solidFill>
                <a:latin typeface="Helvetica Neue Light"/>
              </a:rPr>
              <a:t>Principle </a:t>
            </a:r>
            <a:r>
              <a:rPr lang="en-US" sz="3200" dirty="0">
                <a:solidFill>
                  <a:srgbClr val="333333"/>
                </a:solidFill>
                <a:latin typeface="Helvetica Neue Light"/>
              </a:rPr>
              <a:t>of Non-judgmental  Attitude; </a:t>
            </a:r>
            <a:r>
              <a:rPr lang="en-US" sz="3200" dirty="0" smtClean="0">
                <a:solidFill>
                  <a:srgbClr val="333333"/>
                </a:solidFill>
                <a:latin typeface="Helvetica Neue Light"/>
              </a:rPr>
              <a:t>and</a:t>
            </a:r>
          </a:p>
          <a:p>
            <a:pPr marL="612648" indent="-457200">
              <a:buFont typeface="+mj-lt"/>
              <a:buAutoNum type="arabicPeriod"/>
            </a:pPr>
            <a:r>
              <a:rPr lang="en-US" sz="3200" dirty="0" smtClean="0">
                <a:solidFill>
                  <a:srgbClr val="333333"/>
                </a:solidFill>
                <a:latin typeface="Helvetica Neue Light"/>
              </a:rPr>
              <a:t>Principle </a:t>
            </a:r>
            <a:r>
              <a:rPr lang="en-US" sz="3200" dirty="0">
                <a:solidFill>
                  <a:srgbClr val="333333"/>
                </a:solidFill>
                <a:latin typeface="Helvetica Neue Light"/>
              </a:rPr>
              <a:t>of Confidentiality.</a:t>
            </a:r>
          </a:p>
          <a:p>
            <a:pPr marL="0" indent="0">
              <a:buNone/>
            </a:pPr>
            <a:endParaRPr lang="en-US" dirty="0"/>
          </a:p>
        </p:txBody>
      </p:sp>
    </p:spTree>
    <p:extLst>
      <p:ext uri="{BB962C8B-B14F-4D97-AF65-F5344CB8AC3E}">
        <p14:creationId xmlns:p14="http://schemas.microsoft.com/office/powerpoint/2010/main" val="3107114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550572"/>
          </a:xfrm>
        </p:spPr>
        <p:txBody>
          <a:bodyPr>
            <a:normAutofit fontScale="90000"/>
          </a:bodyPr>
          <a:lstStyle/>
          <a:p>
            <a:r>
              <a:rPr lang="en-US" sz="3600" b="1"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1. Principle </a:t>
            </a:r>
            <a:r>
              <a:rPr lang="en-US" sz="3600" b="1"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of Acceptance</a:t>
            </a:r>
            <a:r>
              <a:rPr lang="en-US" sz="3200" dirty="0">
                <a:latin typeface="Calibri" panose="020F0502020204030204" pitchFamily="34" charset="0"/>
                <a:ea typeface="Calibri" panose="020F0502020204030204" pitchFamily="34" charset="0"/>
                <a:cs typeface="Times New Roman" panose="02020603050405020304" pitchFamily="18" charset="0"/>
              </a:rPr>
              <a:t/>
            </a:r>
            <a:br>
              <a:rPr lang="en-US" sz="32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875763" y="1390917"/>
            <a:ext cx="10882647" cy="5061397"/>
          </a:xfrm>
        </p:spPr>
        <p:txBody>
          <a:bodyPr>
            <a:normAutofit fontScale="92500" lnSpcReduction="20000"/>
          </a:bodyPr>
          <a:lstStyle/>
          <a:p>
            <a:pPr marL="0" marR="0" indent="0" algn="just">
              <a:lnSpc>
                <a:spcPct val="107000"/>
              </a:lnSpc>
              <a:spcBef>
                <a:spcPts val="900"/>
              </a:spcBef>
              <a:spcAft>
                <a:spcPts val="900"/>
              </a:spcAft>
              <a:buNone/>
            </a:pPr>
            <a:r>
              <a:rPr lang="en-US" sz="2800"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Acceptance </a:t>
            </a:r>
            <a:r>
              <a:rPr lang="en-US" sz="2800"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is a fundamental social work principle that implies a sincere understanding of clients</a:t>
            </a:r>
            <a:r>
              <a:rPr lang="en-US" sz="2800"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a:t>
            </a:r>
          </a:p>
          <a:p>
            <a:pPr marL="0" marR="0" indent="0" algn="just">
              <a:lnSpc>
                <a:spcPct val="107000"/>
              </a:lnSpc>
              <a:spcBef>
                <a:spcPts val="900"/>
              </a:spcBef>
              <a:spcAft>
                <a:spcPts val="900"/>
              </a:spcAft>
              <a:buNone/>
            </a:pPr>
            <a:r>
              <a:rPr lang="en-US" sz="2800"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This </a:t>
            </a:r>
            <a:r>
              <a:rPr lang="en-US" sz="2800"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principle holds that the professional social worker accepts the client as it </a:t>
            </a:r>
            <a:r>
              <a:rPr lang="en-US" sz="2800"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is.</a:t>
            </a:r>
            <a:endParaRPr lang="en-US" sz="2800" dirty="0">
              <a:solidFill>
                <a:srgbClr val="009EB8"/>
              </a:solidFill>
              <a:latin typeface="Calibri" panose="020F0502020204030204" pitchFamily="34" charset="0"/>
              <a:ea typeface="Times New Roman" panose="02020603050405020304" pitchFamily="18" charset="0"/>
              <a:cs typeface="Times New Roman" panose="02020603050405020304" pitchFamily="18" charset="0"/>
            </a:endParaRPr>
          </a:p>
          <a:p>
            <a:pPr marL="0" marR="0" indent="0" algn="just">
              <a:lnSpc>
                <a:spcPct val="107000"/>
              </a:lnSpc>
              <a:spcBef>
                <a:spcPts val="900"/>
              </a:spcBef>
              <a:spcAft>
                <a:spcPts val="900"/>
              </a:spcAft>
              <a:buNone/>
            </a:pPr>
            <a:r>
              <a:rPr lang="en-US" sz="2800"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Social </a:t>
            </a:r>
            <a:r>
              <a:rPr lang="en-US" sz="2800"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workers who accept clients treat them humanely and considerately and afford them dignity and worth. Social Workers convey acceptance by taking genuine concern, listening receptively, acknowledging others’ points of view, and creating a climate of mutual respect. </a:t>
            </a:r>
            <a:endParaRPr lang="en-US" sz="2800"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endParaRPr>
          </a:p>
          <a:p>
            <a:pPr marL="0" marR="0" indent="0" algn="just">
              <a:lnSpc>
                <a:spcPct val="107000"/>
              </a:lnSpc>
              <a:spcBef>
                <a:spcPts val="900"/>
              </a:spcBef>
              <a:spcAft>
                <a:spcPts val="900"/>
              </a:spcAft>
              <a:buNone/>
            </a:pPr>
            <a:r>
              <a:rPr lang="en-US" sz="2800"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Acceptance </a:t>
            </a:r>
            <a:r>
              <a:rPr lang="en-US" sz="2800"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implies that social workers understand clients’ perspectives and welcome their views.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8254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30876"/>
          </a:xfrm>
        </p:spPr>
        <p:txBody>
          <a:bodyPr>
            <a:normAutofit fontScale="90000"/>
          </a:bodyPr>
          <a:lstStyle/>
          <a:p>
            <a:r>
              <a:rPr lang="en-US" b="1" dirty="0">
                <a:solidFill>
                  <a:srgbClr val="333333"/>
                </a:solidFill>
                <a:latin typeface="Helvetica Neue Light"/>
              </a:rPr>
              <a:t>2. Principle of Individualization</a:t>
            </a:r>
            <a:br>
              <a:rPr lang="en-US" b="1" dirty="0">
                <a:solidFill>
                  <a:srgbClr val="333333"/>
                </a:solidFill>
                <a:latin typeface="Helvetica Neue Light"/>
              </a:rPr>
            </a:br>
            <a:endParaRPr lang="en-US" dirty="0"/>
          </a:p>
        </p:txBody>
      </p:sp>
      <p:sp>
        <p:nvSpPr>
          <p:cNvPr id="3" name="Content Placeholder 2"/>
          <p:cNvSpPr>
            <a:spLocks noGrp="1"/>
          </p:cNvSpPr>
          <p:nvPr>
            <p:ph idx="1"/>
          </p:nvPr>
        </p:nvSpPr>
        <p:spPr>
          <a:xfrm>
            <a:off x="1004552" y="1416676"/>
            <a:ext cx="10650828" cy="4450724"/>
          </a:xfrm>
        </p:spPr>
        <p:txBody>
          <a:bodyPr>
            <a:noAutofit/>
          </a:bodyPr>
          <a:lstStyle/>
          <a:p>
            <a:pPr algn="just"/>
            <a:r>
              <a:rPr lang="en-US" sz="3200" dirty="0">
                <a:solidFill>
                  <a:srgbClr val="333333"/>
                </a:solidFill>
                <a:latin typeface="Helvetica Neue Light"/>
              </a:rPr>
              <a:t>The principle of Individualization means that every client is unique for the worker</a:t>
            </a:r>
            <a:r>
              <a:rPr lang="en-US" sz="3200" dirty="0" smtClean="0">
                <a:solidFill>
                  <a:srgbClr val="333333"/>
                </a:solidFill>
                <a:latin typeface="Helvetica Neue Light"/>
              </a:rPr>
              <a:t>.</a:t>
            </a:r>
          </a:p>
          <a:p>
            <a:pPr algn="just"/>
            <a:r>
              <a:rPr lang="en-US" sz="3200" dirty="0" smtClean="0">
                <a:solidFill>
                  <a:srgbClr val="333333"/>
                </a:solidFill>
                <a:latin typeface="Helvetica Neue Light"/>
              </a:rPr>
              <a:t> </a:t>
            </a:r>
            <a:r>
              <a:rPr lang="en-US" sz="3200" dirty="0">
                <a:solidFill>
                  <a:srgbClr val="333333"/>
                </a:solidFill>
                <a:latin typeface="Helvetica Neue Light"/>
              </a:rPr>
              <a:t>As we know that the client is a person, with a problem in his / her life. He / she is a person with a particular religious beliefs, economic position, social status, and a particular cast. </a:t>
            </a:r>
            <a:endParaRPr lang="en-US" sz="3200" dirty="0" smtClean="0">
              <a:solidFill>
                <a:srgbClr val="333333"/>
              </a:solidFill>
              <a:latin typeface="Helvetica Neue Light"/>
            </a:endParaRPr>
          </a:p>
          <a:p>
            <a:pPr algn="just"/>
            <a:r>
              <a:rPr lang="en-US" sz="3200" dirty="0" smtClean="0">
                <a:solidFill>
                  <a:srgbClr val="333333"/>
                </a:solidFill>
                <a:latin typeface="Helvetica Neue Light"/>
              </a:rPr>
              <a:t>The </a:t>
            </a:r>
            <a:r>
              <a:rPr lang="en-US" sz="3200" dirty="0">
                <a:solidFill>
                  <a:srgbClr val="333333"/>
                </a:solidFill>
                <a:latin typeface="Helvetica Neue Light"/>
              </a:rPr>
              <a:t>worker has to accept the client with all his/her strengths and weaknesses. Every client is not just </a:t>
            </a:r>
            <a:r>
              <a:rPr lang="en-US" sz="3200" i="1" dirty="0">
                <a:solidFill>
                  <a:srgbClr val="333333"/>
                </a:solidFill>
                <a:latin typeface="Helvetica Neue Light"/>
              </a:rPr>
              <a:t>an </a:t>
            </a:r>
            <a:r>
              <a:rPr lang="en-US" sz="3200" dirty="0">
                <a:solidFill>
                  <a:srgbClr val="333333"/>
                </a:solidFill>
                <a:latin typeface="Helvetica Neue Light"/>
              </a:rPr>
              <a:t>individual but </a:t>
            </a:r>
            <a:r>
              <a:rPr lang="en-US" sz="3200" i="1" dirty="0">
                <a:solidFill>
                  <a:srgbClr val="333333"/>
                </a:solidFill>
                <a:latin typeface="Helvetica Neue Light"/>
              </a:rPr>
              <a:t>the</a:t>
            </a:r>
            <a:r>
              <a:rPr lang="en-US" sz="3200" dirty="0">
                <a:solidFill>
                  <a:srgbClr val="333333"/>
                </a:solidFill>
                <a:latin typeface="Helvetica Neue Light"/>
              </a:rPr>
              <a:t> individual.</a:t>
            </a:r>
            <a:endParaRPr lang="en-US" sz="3200" dirty="0"/>
          </a:p>
        </p:txBody>
      </p:sp>
    </p:spTree>
    <p:extLst>
      <p:ext uri="{BB962C8B-B14F-4D97-AF65-F5344CB8AC3E}">
        <p14:creationId xmlns:p14="http://schemas.microsoft.com/office/powerpoint/2010/main" val="1802508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614966"/>
          </a:xfrm>
        </p:spPr>
        <p:txBody>
          <a:bodyPr>
            <a:normAutofit fontScale="90000"/>
          </a:bodyPr>
          <a:lstStyle/>
          <a:p>
            <a:r>
              <a:rPr lang="en-US" b="1"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3. Principle of Self-Determination</a:t>
            </a:r>
            <a:r>
              <a:rPr lang="en-US" sz="3200" dirty="0">
                <a:latin typeface="Calibri" panose="020F0502020204030204" pitchFamily="34" charset="0"/>
                <a:ea typeface="Calibri" panose="020F0502020204030204" pitchFamily="34" charset="0"/>
                <a:cs typeface="Times New Roman" panose="02020603050405020304" pitchFamily="18" charset="0"/>
              </a:rPr>
              <a:t/>
            </a:r>
            <a:br>
              <a:rPr lang="en-US" sz="32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940157" y="1300766"/>
            <a:ext cx="10985680" cy="5009882"/>
          </a:xfrm>
        </p:spPr>
        <p:txBody>
          <a:bodyPr/>
          <a:lstStyle/>
          <a:p>
            <a:pPr marL="0" marR="0" algn="just">
              <a:lnSpc>
                <a:spcPts val="1575"/>
              </a:lnSpc>
              <a:spcBef>
                <a:spcPts val="0"/>
              </a:spcBef>
              <a:spcAft>
                <a:spcPts val="0"/>
              </a:spcAft>
            </a:pPr>
            <a:r>
              <a:rPr 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Determination </a:t>
            </a:r>
            <a:r>
              <a:rPr lang="en-US"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is a noun derived from the word “determine.” </a:t>
            </a:r>
            <a:endParaRPr 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endParaRPr>
          </a:p>
          <a:p>
            <a:pPr marL="0" marR="0" algn="just">
              <a:lnSpc>
                <a:spcPts val="1575"/>
              </a:lnSpc>
              <a:spcBef>
                <a:spcPts val="0"/>
              </a:spcBef>
              <a:spcAft>
                <a:spcPts val="0"/>
              </a:spcAft>
            </a:pPr>
            <a:endParaRPr 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endParaRPr>
          </a:p>
          <a:p>
            <a:pPr marL="0" marR="0" algn="just">
              <a:lnSpc>
                <a:spcPts val="1575"/>
              </a:lnSpc>
              <a:spcBef>
                <a:spcPts val="0"/>
              </a:spcBef>
              <a:spcAft>
                <a:spcPts val="0"/>
              </a:spcAft>
            </a:pPr>
            <a:r>
              <a:rPr 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a:t>
            </a:r>
            <a:r>
              <a:rPr lang="en-US"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To determine” mean “to decide something.” </a:t>
            </a:r>
            <a:endParaRPr 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endParaRPr>
          </a:p>
          <a:p>
            <a:pPr marL="0" marR="0" algn="just">
              <a:lnSpc>
                <a:spcPts val="1575"/>
              </a:lnSpc>
              <a:spcBef>
                <a:spcPts val="0"/>
              </a:spcBef>
              <a:spcAft>
                <a:spcPts val="0"/>
              </a:spcAft>
            </a:pPr>
            <a:endParaRPr 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endParaRPr>
          </a:p>
          <a:p>
            <a:pPr marL="0" marR="0" algn="just">
              <a:lnSpc>
                <a:spcPts val="1575"/>
              </a:lnSpc>
              <a:spcBef>
                <a:spcPts val="0"/>
              </a:spcBef>
              <a:spcAft>
                <a:spcPts val="0"/>
              </a:spcAft>
            </a:pPr>
            <a:r>
              <a:rPr 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Dictionary </a:t>
            </a:r>
            <a:r>
              <a:rPr lang="en-US"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meaning of determination is “the process of deciding on or establishing a course of action.” </a:t>
            </a:r>
            <a:endParaRPr 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endParaRPr>
          </a:p>
          <a:p>
            <a:pPr marL="0" marR="0" algn="just">
              <a:lnSpc>
                <a:spcPts val="1575"/>
              </a:lnSpc>
              <a:spcBef>
                <a:spcPts val="0"/>
              </a:spcBef>
              <a:spcAft>
                <a:spcPts val="0"/>
              </a:spcAft>
            </a:pPr>
            <a:endParaRPr 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endParaRPr>
          </a:p>
          <a:p>
            <a:pPr marL="0" marR="0" algn="just">
              <a:lnSpc>
                <a:spcPts val="1575"/>
              </a:lnSpc>
              <a:spcBef>
                <a:spcPts val="0"/>
              </a:spcBef>
              <a:spcAft>
                <a:spcPts val="0"/>
              </a:spcAft>
            </a:pPr>
            <a:r>
              <a:rPr 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From </a:t>
            </a:r>
            <a:r>
              <a:rPr lang="en-US"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these we can infer that self-determination refer to the process of deciding on or establishing a course of action by a person, or a group, or a state by itself, without any kind of foreign compulsion or coercion etc. </a:t>
            </a:r>
            <a:endParaRPr 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endParaRPr>
          </a:p>
          <a:p>
            <a:pPr marL="0" marR="0" algn="just">
              <a:lnSpc>
                <a:spcPts val="1575"/>
              </a:lnSpc>
              <a:spcBef>
                <a:spcPts val="0"/>
              </a:spcBef>
              <a:spcAft>
                <a:spcPts val="0"/>
              </a:spcAft>
            </a:pPr>
            <a:endParaRPr 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endParaRPr>
          </a:p>
          <a:p>
            <a:pPr marL="0" marR="0" algn="just">
              <a:lnSpc>
                <a:spcPts val="1575"/>
              </a:lnSpc>
              <a:spcBef>
                <a:spcPts val="0"/>
              </a:spcBef>
              <a:spcAft>
                <a:spcPts val="0"/>
              </a:spcAft>
            </a:pPr>
            <a:r>
              <a:rPr 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Simply</a:t>
            </a:r>
            <a:r>
              <a:rPr lang="en-US"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 the decisions which comes from oneself, which are the results of one’s own wishes and desires</a:t>
            </a:r>
            <a:r>
              <a:rPr lang="en-US" dirty="0" smtClean="0">
                <a:solidFill>
                  <a:srgbClr val="333333"/>
                </a:solidFill>
                <a:latin typeface="Helvetica" panose="020B0604020202020204" pitchFamily="34" charset="0"/>
                <a:ea typeface="Times New Roman" panose="02020603050405020304" pitchFamily="18" charset="0"/>
                <a:cs typeface="Times New Roman" panose="02020603050405020304" pitchFamily="18" charset="0"/>
              </a:rPr>
              <a:t>.</a:t>
            </a:r>
          </a:p>
          <a:p>
            <a:pPr marL="0" marR="0" algn="just">
              <a:lnSpc>
                <a:spcPts val="1575"/>
              </a:lnSpc>
              <a:spcBef>
                <a:spcPts val="0"/>
              </a:spcBef>
              <a:spcAft>
                <a:spcPts val="0"/>
              </a:spcAft>
            </a:pPr>
            <a:endParaRPr lang="en-US" sz="2400" dirty="0">
              <a:solidFill>
                <a:srgbClr val="333333"/>
              </a:solidFill>
              <a:latin typeface="Helvetica" panose="020B0604020202020204" pitchFamily="34" charset="0"/>
              <a:ea typeface="Calibri" panose="020F0502020204030204" pitchFamily="34" charset="0"/>
              <a:cs typeface="Times New Roman" panose="02020603050405020304" pitchFamily="18" charset="0"/>
            </a:endParaRPr>
          </a:p>
          <a:p>
            <a:pPr marL="0" marR="0" algn="just">
              <a:lnSpc>
                <a:spcPts val="1575"/>
              </a:lnSpc>
              <a:spcBef>
                <a:spcPts val="0"/>
              </a:spcBef>
              <a:spcAft>
                <a:spcPts val="0"/>
              </a:spcAft>
            </a:pPr>
            <a:r>
              <a:rPr lang="en-US" dirty="0">
                <a:solidFill>
                  <a:srgbClr val="333333"/>
                </a:solidFill>
                <a:latin typeface="Helvetica Neue Light"/>
              </a:rPr>
              <a:t>In social work literature, Self-determination is defined as “a condition in which a person’s behavior (i.e. his actions and thoughts) comes from his or her own wishes, desires and decisions.”</a:t>
            </a:r>
            <a:r>
              <a:rPr lang="en-US" sz="1200" dirty="0">
                <a:solidFill>
                  <a:srgbClr val="009EB8"/>
                </a:solidFill>
                <a:latin typeface="Calibri" panose="020F0502020204030204" pitchFamily="34" charset="0"/>
                <a:hlinkClick r:id="rId2"/>
              </a:rPr>
              <a:t>[9]</a:t>
            </a:r>
            <a:r>
              <a:rPr lang="en-US" dirty="0">
                <a:solidFill>
                  <a:srgbClr val="333333"/>
                </a:solidFill>
                <a:latin typeface="Helvetica Neue Light"/>
              </a:rPr>
              <a:t>The principle of self-determination is based on the recognition of the “right and need of clients to freedom in making their own choices and decisions.” Social workers have a responsibility to create a working relationship in which choice can be exercised.</a:t>
            </a:r>
            <a:r>
              <a:rPr lang="en-US" sz="1200" dirty="0">
                <a:solidFill>
                  <a:srgbClr val="009EB8"/>
                </a:solidFill>
                <a:latin typeface="Calibri" panose="020F0502020204030204" pitchFamily="34" charset="0"/>
                <a:hlinkClick r:id="rId3"/>
              </a:rPr>
              <a:t>[10]</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323491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44699"/>
            <a:ext cx="9601200" cy="1107583"/>
          </a:xfrm>
        </p:spPr>
        <p:txBody>
          <a:bodyPr>
            <a:normAutofit/>
          </a:bodyPr>
          <a:lstStyle/>
          <a:p>
            <a:r>
              <a:rPr lang="en-US" sz="2800" b="1" dirty="0">
                <a:solidFill>
                  <a:srgbClr val="333333"/>
                </a:solidFill>
                <a:latin typeface="Helvetica Neue Light"/>
              </a:rPr>
              <a:t>4. Principle of Non-Judgmental Attitude</a:t>
            </a:r>
            <a:r>
              <a:rPr lang="en-US" b="1" dirty="0">
                <a:solidFill>
                  <a:srgbClr val="333333"/>
                </a:solidFill>
                <a:latin typeface="Helvetica Neue Light"/>
              </a:rPr>
              <a:t/>
            </a:r>
            <a:br>
              <a:rPr lang="en-US" b="1" dirty="0">
                <a:solidFill>
                  <a:srgbClr val="333333"/>
                </a:solidFill>
                <a:latin typeface="Helvetica Neue Light"/>
              </a:rPr>
            </a:br>
            <a:endParaRPr lang="en-US" dirty="0"/>
          </a:p>
        </p:txBody>
      </p:sp>
      <p:sp>
        <p:nvSpPr>
          <p:cNvPr id="3" name="Content Placeholder 2"/>
          <p:cNvSpPr>
            <a:spLocks noGrp="1"/>
          </p:cNvSpPr>
          <p:nvPr>
            <p:ph idx="1"/>
          </p:nvPr>
        </p:nvSpPr>
        <p:spPr>
          <a:xfrm>
            <a:off x="798489" y="940158"/>
            <a:ext cx="10895527" cy="4927242"/>
          </a:xfrm>
        </p:spPr>
        <p:txBody>
          <a:bodyPr>
            <a:normAutofit/>
          </a:bodyPr>
          <a:lstStyle/>
          <a:p>
            <a:pPr algn="just"/>
            <a:r>
              <a:rPr lang="en-US" sz="2800" dirty="0">
                <a:solidFill>
                  <a:srgbClr val="333333"/>
                </a:solidFill>
                <a:latin typeface="Helvetica Neue Light"/>
              </a:rPr>
              <a:t>All human beings have dignity and worth. It is intrinsic. It is by nature. The principle of nonjudgmental attitude means that Social workers do not judge others as good or bad, worthy or unworthy, dignified or undignified, etc. However, it does not imply that social workers do not make decisions; rather it implies a non-blaming attitude and behavior.</a:t>
            </a:r>
          </a:p>
          <a:p>
            <a:pPr algn="just"/>
            <a:r>
              <a:rPr lang="en-US" sz="2800" dirty="0">
                <a:solidFill>
                  <a:srgbClr val="333333"/>
                </a:solidFill>
                <a:latin typeface="Helvetica Neue Light"/>
              </a:rPr>
              <a:t>Social workers do not blame the client for being incapable of solving his problems, neither the worker blames him/her for being the cause of a particular problem. The worker remains non-judgmental. It is the way social work works—being nonjudgmental.</a:t>
            </a:r>
          </a:p>
          <a:p>
            <a:endParaRPr lang="en-US" sz="2800" dirty="0"/>
          </a:p>
        </p:txBody>
      </p:sp>
    </p:spTree>
    <p:extLst>
      <p:ext uri="{BB962C8B-B14F-4D97-AF65-F5344CB8AC3E}">
        <p14:creationId xmlns:p14="http://schemas.microsoft.com/office/powerpoint/2010/main" val="2656582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524814"/>
          </a:xfrm>
        </p:spPr>
        <p:txBody>
          <a:bodyPr>
            <a:normAutofit fontScale="90000"/>
          </a:bodyPr>
          <a:lstStyle/>
          <a:p>
            <a:r>
              <a:rPr lang="en-US" sz="4000" b="1" dirty="0">
                <a:solidFill>
                  <a:srgbClr val="333333"/>
                </a:solidFill>
                <a:latin typeface="Helvetica Neue Light"/>
              </a:rPr>
              <a:t>5. Principle of Confidentiality </a:t>
            </a:r>
            <a:r>
              <a:rPr lang="en-US" b="1" dirty="0">
                <a:solidFill>
                  <a:srgbClr val="333333"/>
                </a:solidFill>
                <a:latin typeface="Helvetica Neue Light"/>
              </a:rPr>
              <a:t/>
            </a:r>
            <a:br>
              <a:rPr lang="en-US" b="1" dirty="0">
                <a:solidFill>
                  <a:srgbClr val="333333"/>
                </a:solidFill>
                <a:latin typeface="Helvetica Neue Light"/>
              </a:rPr>
            </a:br>
            <a:endParaRPr lang="en-US" dirty="0"/>
          </a:p>
        </p:txBody>
      </p:sp>
      <p:sp>
        <p:nvSpPr>
          <p:cNvPr id="3" name="Content Placeholder 2"/>
          <p:cNvSpPr>
            <a:spLocks noGrp="1"/>
          </p:cNvSpPr>
          <p:nvPr>
            <p:ph idx="1"/>
          </p:nvPr>
        </p:nvSpPr>
        <p:spPr>
          <a:xfrm>
            <a:off x="1004552" y="1210614"/>
            <a:ext cx="10496282" cy="4656786"/>
          </a:xfrm>
        </p:spPr>
        <p:txBody>
          <a:bodyPr>
            <a:normAutofit/>
          </a:bodyPr>
          <a:lstStyle/>
          <a:p>
            <a:pPr algn="just"/>
            <a:r>
              <a:rPr lang="en-US" sz="3200" dirty="0">
                <a:solidFill>
                  <a:srgbClr val="333333"/>
                </a:solidFill>
                <a:latin typeface="Helvetica Neue Light"/>
              </a:rPr>
              <a:t>Confidentiality, or the right to privacy, social worker must not disclose the clients information, such as their identity, their discussion with professionals, professional opinions about clients, or records. Since clients often share sensitive, personal material with social workers, preserving confidentiality or privacy is essential for developing trust, a key ingredient of any effective working relationship. </a:t>
            </a:r>
            <a:r>
              <a:rPr lang="en-US" sz="1800" dirty="0">
                <a:solidFill>
                  <a:srgbClr val="009EB8"/>
                </a:solidFill>
                <a:latin typeface="Calibri" panose="020F0502020204030204" pitchFamily="34" charset="0"/>
                <a:hlinkClick r:id="rId2"/>
              </a:rPr>
              <a:t>[11]</a:t>
            </a:r>
            <a:endParaRPr lang="en-US" sz="3200" dirty="0"/>
          </a:p>
        </p:txBody>
      </p:sp>
    </p:spTree>
    <p:extLst>
      <p:ext uri="{BB962C8B-B14F-4D97-AF65-F5344CB8AC3E}">
        <p14:creationId xmlns:p14="http://schemas.microsoft.com/office/powerpoint/2010/main" val="1700849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131</TotalTime>
  <Words>628</Words>
  <Application>Microsoft Office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Calibri</vt:lpstr>
      <vt:lpstr>Franklin Gothic Book</vt:lpstr>
      <vt:lpstr>Helvetica</vt:lpstr>
      <vt:lpstr>Helvetica Neue Light</vt:lpstr>
      <vt:lpstr>Times New Roman</vt:lpstr>
      <vt:lpstr>Crop</vt:lpstr>
      <vt:lpstr>Principle of social work</vt:lpstr>
      <vt:lpstr>What is Principal ? </vt:lpstr>
      <vt:lpstr>Principle of Social Work</vt:lpstr>
      <vt:lpstr>1. Principle of Acceptance </vt:lpstr>
      <vt:lpstr>2. Principle of Individualization </vt:lpstr>
      <vt:lpstr>3. Principle of Self-Determination </vt:lpstr>
      <vt:lpstr>4. Principle of Non-Judgmental Attitude </vt:lpstr>
      <vt:lpstr>5. Principle of Confidentiality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Principal of social work</dc:title>
  <dc:creator>DELL</dc:creator>
  <cp:lastModifiedBy>DELL</cp:lastModifiedBy>
  <cp:revision>7</cp:revision>
  <cp:lastPrinted>2016-11-10T04:11:28Z</cp:lastPrinted>
  <dcterms:created xsi:type="dcterms:W3CDTF">2016-10-31T17:30:32Z</dcterms:created>
  <dcterms:modified xsi:type="dcterms:W3CDTF">2016-11-10T04:11:59Z</dcterms:modified>
</cp:coreProperties>
</file>